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3" r:id="rId14"/>
    <p:sldId id="272" r:id="rId15"/>
    <p:sldId id="262" r:id="rId16"/>
    <p:sldId id="273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Паспорт курса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Описание курса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Программа курса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Структура курса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9F60D504-7480-4441-855A-A82356A25B31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358560BA-3DEB-4881-A9C5-AA9D8C88EDDD}" type="pres">
      <dgm:prSet presAssocID="{BB9A13AD-7F7A-4870-A758-8570B589667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5A1EC-87EB-4D00-A142-D9361A1A12AC}" type="pres">
      <dgm:prSet presAssocID="{EAF3D88E-3797-475E-94AB-C713A4FFCC40}" presName="parTxOnlySpace" presStyleCnt="0"/>
      <dgm:spPr/>
    </dgm:pt>
    <dgm:pt modelId="{5F3CF0B3-1158-416D-8E48-EBC587389469}" type="pres">
      <dgm:prSet presAssocID="{11F3DA45-1FF1-4CD4-85D5-72AAF557586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EE1FE-B3E5-45E3-9B98-DFF4231E633E}" type="presOf" srcId="{BB9A13AD-7F7A-4870-A758-8570B5896675}" destId="{358560BA-3DEB-4881-A9C5-AA9D8C88EDDD}" srcOrd="0" destOrd="0" presId="urn:microsoft.com/office/officeart/2005/8/layout/chevron1"/>
    <dgm:cxn modelId="{5FE0C180-1AA0-4BBA-BD9D-42AEFD8BA343}" type="presOf" srcId="{11F3DA45-1FF1-4CD4-85D5-72AAF5575862}" destId="{5F3CF0B3-1158-416D-8E48-EBC587389469}" srcOrd="0" destOrd="0" presId="urn:microsoft.com/office/officeart/2005/8/layout/chevron1"/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28378084-A942-4F6C-97AE-742FF817A7C0}" type="presOf" srcId="{D31740F6-2B55-473D-B392-CCC1199C9838}" destId="{9F60D504-7480-4441-855A-A82356A25B31}" srcOrd="0" destOrd="0" presId="urn:microsoft.com/office/officeart/2005/8/layout/chevron1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76CB158C-F7D4-47B5-97E6-DCD446EB0E61}" type="presParOf" srcId="{9F60D504-7480-4441-855A-A82356A25B31}" destId="{358560BA-3DEB-4881-A9C5-AA9D8C88EDDD}" srcOrd="0" destOrd="0" presId="urn:microsoft.com/office/officeart/2005/8/layout/chevron1"/>
    <dgm:cxn modelId="{30487059-D5E7-4CAE-8D52-AC6F671DE4E0}" type="presParOf" srcId="{9F60D504-7480-4441-855A-A82356A25B31}" destId="{8005A1EC-87EB-4D00-A142-D9361A1A12AC}" srcOrd="1" destOrd="0" presId="urn:microsoft.com/office/officeart/2005/8/layout/chevron1"/>
    <dgm:cxn modelId="{C9536F94-A711-4997-B61C-8B74C343C40C}" type="presParOf" srcId="{9F60D504-7480-4441-855A-A82356A25B31}" destId="{5F3CF0B3-1158-416D-8E48-EBC58738946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Подготовка педагогического сценария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Качественная </a:t>
          </a:r>
          <a:r>
            <a:rPr lang="ru-RU" dirty="0" err="1" smtClean="0"/>
            <a:t>видеолекция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 custT="1"/>
      <dgm:spPr/>
      <dgm:t>
        <a:bodyPr/>
        <a:lstStyle/>
        <a:p>
          <a:r>
            <a:rPr lang="ru-RU" sz="2400" dirty="0" smtClean="0"/>
            <a:t>Отработка презентации заранее</a:t>
          </a:r>
          <a:endParaRPr lang="ru-RU" sz="2400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 sz="2400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 sz="2400"/>
        </a:p>
      </dgm:t>
    </dgm:pt>
    <dgm:pt modelId="{11F3DA45-1FF1-4CD4-85D5-72AAF5575862}">
      <dgm:prSet phldrT="[Текст]" custT="1"/>
      <dgm:spPr/>
      <dgm:t>
        <a:bodyPr/>
        <a:lstStyle/>
        <a:p>
          <a:r>
            <a:rPr lang="ru-RU" sz="2400" dirty="0" smtClean="0"/>
            <a:t>Качество контента</a:t>
          </a:r>
          <a:endParaRPr lang="ru-RU" sz="2400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 sz="2400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 sz="2400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2" custLinFactNeighborX="5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1. Списки авторов курсов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2. Паспорта и программы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64B023A1-2A07-440E-99DE-516AACB105FA}">
      <dgm:prSet/>
      <dgm:spPr/>
      <dgm:t>
        <a:bodyPr/>
        <a:lstStyle/>
        <a:p>
          <a:r>
            <a:rPr lang="ru-RU" dirty="0" smtClean="0"/>
            <a:t>3. Создание структуры курса</a:t>
          </a:r>
          <a:endParaRPr lang="ru-RU" dirty="0"/>
        </a:p>
      </dgm:t>
    </dgm:pt>
    <dgm:pt modelId="{C6F50BDD-F4FF-4BB1-868E-58ED11EBFC96}" type="parTrans" cxnId="{9975BB01-E275-4599-9AF3-5B4052C5588A}">
      <dgm:prSet/>
      <dgm:spPr/>
      <dgm:t>
        <a:bodyPr/>
        <a:lstStyle/>
        <a:p>
          <a:endParaRPr lang="ru-RU"/>
        </a:p>
      </dgm:t>
    </dgm:pt>
    <dgm:pt modelId="{A970F49B-0740-4E2D-85B6-747C8B6999AA}" type="sibTrans" cxnId="{9975BB01-E275-4599-9AF3-5B4052C5588A}">
      <dgm:prSet/>
      <dgm:spPr/>
      <dgm:t>
        <a:bodyPr/>
        <a:lstStyle/>
        <a:p>
          <a:endParaRPr lang="ru-RU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04434-2BC6-4168-8539-6119B214B21B}" type="pres">
      <dgm:prSet presAssocID="{B88C2F5B-9A32-4AB1-8AB6-98C9E37F311B}" presName="parTxOnlySpace" presStyleCnt="0"/>
      <dgm:spPr/>
    </dgm:pt>
    <dgm:pt modelId="{7FA308A2-D7A0-47E3-AEC8-1784AECE1730}" type="pres">
      <dgm:prSet presAssocID="{64B023A1-2A07-440E-99DE-516AACB105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9975BB01-E275-4599-9AF3-5B4052C5588A}" srcId="{D31740F6-2B55-473D-B392-CCC1199C9838}" destId="{64B023A1-2A07-440E-99DE-516AACB105FA}" srcOrd="2" destOrd="0" parTransId="{C6F50BDD-F4FF-4BB1-868E-58ED11EBFC96}" sibTransId="{A970F49B-0740-4E2D-85B6-747C8B6999AA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E0D9FAC4-CAD2-471A-B882-BFFB87A267FC}" type="presOf" srcId="{64B023A1-2A07-440E-99DE-516AACB105FA}" destId="{7FA308A2-D7A0-47E3-AEC8-1784AECE1730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  <dgm:cxn modelId="{7E829703-C1D9-406A-9AF1-4F4B41FCC033}" type="presParOf" srcId="{25641ED1-AE76-4888-85D1-8E33F81DAA87}" destId="{C0204434-2BC6-4168-8539-6119B214B21B}" srcOrd="3" destOrd="0" presId="urn:microsoft.com/office/officeart/2005/8/layout/chevron1"/>
    <dgm:cxn modelId="{2DDA6272-E23F-41B7-A366-FD50450AF603}" type="presParOf" srcId="{25641ED1-AE76-4888-85D1-8E33F81DAA87}" destId="{7FA308A2-D7A0-47E3-AEC8-1784AECE173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4. Заполнение материалов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5. Запись </a:t>
          </a:r>
          <a:r>
            <a:rPr lang="ru-RU" dirty="0" err="1" smtClean="0"/>
            <a:t>видеолекций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740F6-2B55-473D-B392-CCC1199C9838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BB9A13AD-7F7A-4870-A758-8570B5896675}">
      <dgm:prSet phldrT="[Текст]"/>
      <dgm:spPr/>
      <dgm:t>
        <a:bodyPr/>
        <a:lstStyle/>
        <a:p>
          <a:r>
            <a:rPr lang="ru-RU" dirty="0" smtClean="0"/>
            <a:t>6. Настройки прохождения</a:t>
          </a:r>
          <a:endParaRPr lang="ru-RU" dirty="0"/>
        </a:p>
      </dgm:t>
    </dgm:pt>
    <dgm:pt modelId="{188BAD1F-0682-4E84-B2B9-3A90D1713920}" type="parTrans" cxnId="{0DD33395-57E5-4174-AB15-6E9DFDE1E4C7}">
      <dgm:prSet/>
      <dgm:spPr/>
      <dgm:t>
        <a:bodyPr/>
        <a:lstStyle/>
        <a:p>
          <a:endParaRPr lang="ru-RU"/>
        </a:p>
      </dgm:t>
    </dgm:pt>
    <dgm:pt modelId="{EAF3D88E-3797-475E-94AB-C713A4FFCC40}" type="sibTrans" cxnId="{0DD33395-57E5-4174-AB15-6E9DFDE1E4C7}">
      <dgm:prSet/>
      <dgm:spPr/>
      <dgm:t>
        <a:bodyPr/>
        <a:lstStyle/>
        <a:p>
          <a:endParaRPr lang="ru-RU"/>
        </a:p>
      </dgm:t>
    </dgm:pt>
    <dgm:pt modelId="{11F3DA45-1FF1-4CD4-85D5-72AAF5575862}">
      <dgm:prSet phldrT="[Текст]"/>
      <dgm:spPr/>
      <dgm:t>
        <a:bodyPr/>
        <a:lstStyle/>
        <a:p>
          <a:r>
            <a:rPr lang="ru-RU" dirty="0" smtClean="0"/>
            <a:t>7. Запись </a:t>
          </a:r>
          <a:r>
            <a:rPr lang="ru-RU" dirty="0" err="1" smtClean="0"/>
            <a:t>проморолика</a:t>
          </a:r>
          <a:endParaRPr lang="ru-RU" dirty="0"/>
        </a:p>
      </dgm:t>
    </dgm:pt>
    <dgm:pt modelId="{B008EBFB-E141-4DDF-AE23-54C9433C2517}" type="parTrans" cxnId="{B65C126E-38D1-4577-A57D-15F7D13507B8}">
      <dgm:prSet/>
      <dgm:spPr/>
      <dgm:t>
        <a:bodyPr/>
        <a:lstStyle/>
        <a:p>
          <a:endParaRPr lang="ru-RU"/>
        </a:p>
      </dgm:t>
    </dgm:pt>
    <dgm:pt modelId="{B88C2F5B-9A32-4AB1-8AB6-98C9E37F311B}" type="sibTrans" cxnId="{B65C126E-38D1-4577-A57D-15F7D13507B8}">
      <dgm:prSet/>
      <dgm:spPr/>
      <dgm:t>
        <a:bodyPr/>
        <a:lstStyle/>
        <a:p>
          <a:endParaRPr lang="ru-RU"/>
        </a:p>
      </dgm:t>
    </dgm:pt>
    <dgm:pt modelId="{64B023A1-2A07-440E-99DE-516AACB105FA}">
      <dgm:prSet/>
      <dgm:spPr/>
      <dgm:t>
        <a:bodyPr/>
        <a:lstStyle/>
        <a:p>
          <a:r>
            <a:rPr lang="ru-RU" dirty="0" smtClean="0"/>
            <a:t>8. Запуск курса</a:t>
          </a:r>
          <a:endParaRPr lang="ru-RU" dirty="0"/>
        </a:p>
      </dgm:t>
    </dgm:pt>
    <dgm:pt modelId="{C6F50BDD-F4FF-4BB1-868E-58ED11EBFC96}" type="parTrans" cxnId="{9975BB01-E275-4599-9AF3-5B4052C5588A}">
      <dgm:prSet/>
      <dgm:spPr/>
      <dgm:t>
        <a:bodyPr/>
        <a:lstStyle/>
        <a:p>
          <a:endParaRPr lang="ru-RU"/>
        </a:p>
      </dgm:t>
    </dgm:pt>
    <dgm:pt modelId="{A970F49B-0740-4E2D-85B6-747C8B6999AA}" type="sibTrans" cxnId="{9975BB01-E275-4599-9AF3-5B4052C5588A}">
      <dgm:prSet/>
      <dgm:spPr/>
      <dgm:t>
        <a:bodyPr/>
        <a:lstStyle/>
        <a:p>
          <a:endParaRPr lang="ru-RU"/>
        </a:p>
      </dgm:t>
    </dgm:pt>
    <dgm:pt modelId="{25641ED1-AE76-4888-85D1-8E33F81DAA87}" type="pres">
      <dgm:prSet presAssocID="{D31740F6-2B55-473D-B392-CCC1199C9838}" presName="Name0" presStyleCnt="0">
        <dgm:presLayoutVars>
          <dgm:dir/>
          <dgm:animLvl val="lvl"/>
          <dgm:resizeHandles val="exact"/>
        </dgm:presLayoutVars>
      </dgm:prSet>
      <dgm:spPr/>
    </dgm:pt>
    <dgm:pt modelId="{2BD8B02D-6546-4A32-A621-79E4DB4C15E6}" type="pres">
      <dgm:prSet presAssocID="{BB9A13AD-7F7A-4870-A758-8570B589667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A0B41-B9DB-46EE-BABB-37D4067EFB65}" type="pres">
      <dgm:prSet presAssocID="{EAF3D88E-3797-475E-94AB-C713A4FFCC40}" presName="parTxOnlySpace" presStyleCnt="0"/>
      <dgm:spPr/>
    </dgm:pt>
    <dgm:pt modelId="{D401CB1C-5012-4736-9112-44D5039CB119}" type="pres">
      <dgm:prSet presAssocID="{11F3DA45-1FF1-4CD4-85D5-72AAF557586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04434-2BC6-4168-8539-6119B214B21B}" type="pres">
      <dgm:prSet presAssocID="{B88C2F5B-9A32-4AB1-8AB6-98C9E37F311B}" presName="parTxOnlySpace" presStyleCnt="0"/>
      <dgm:spPr/>
    </dgm:pt>
    <dgm:pt modelId="{7FA308A2-D7A0-47E3-AEC8-1784AECE1730}" type="pres">
      <dgm:prSet presAssocID="{64B023A1-2A07-440E-99DE-516AACB105F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5F544-C5CE-42DE-AD3A-31F92D4E6A48}" type="presOf" srcId="{11F3DA45-1FF1-4CD4-85D5-72AAF5575862}" destId="{D401CB1C-5012-4736-9112-44D5039CB119}" srcOrd="0" destOrd="0" presId="urn:microsoft.com/office/officeart/2005/8/layout/chevron1"/>
    <dgm:cxn modelId="{E62502E7-0EC9-4F54-A131-531814558C40}" type="presOf" srcId="{D31740F6-2B55-473D-B392-CCC1199C9838}" destId="{25641ED1-AE76-4888-85D1-8E33F81DAA87}" srcOrd="0" destOrd="0" presId="urn:microsoft.com/office/officeart/2005/8/layout/chevron1"/>
    <dgm:cxn modelId="{9975BB01-E275-4599-9AF3-5B4052C5588A}" srcId="{D31740F6-2B55-473D-B392-CCC1199C9838}" destId="{64B023A1-2A07-440E-99DE-516AACB105FA}" srcOrd="2" destOrd="0" parTransId="{C6F50BDD-F4FF-4BB1-868E-58ED11EBFC96}" sibTransId="{A970F49B-0740-4E2D-85B6-747C8B6999AA}"/>
    <dgm:cxn modelId="{0DD33395-57E5-4174-AB15-6E9DFDE1E4C7}" srcId="{D31740F6-2B55-473D-B392-CCC1199C9838}" destId="{BB9A13AD-7F7A-4870-A758-8570B5896675}" srcOrd="0" destOrd="0" parTransId="{188BAD1F-0682-4E84-B2B9-3A90D1713920}" sibTransId="{EAF3D88E-3797-475E-94AB-C713A4FFCC40}"/>
    <dgm:cxn modelId="{E0D9FAC4-CAD2-471A-B882-BFFB87A267FC}" type="presOf" srcId="{64B023A1-2A07-440E-99DE-516AACB105FA}" destId="{7FA308A2-D7A0-47E3-AEC8-1784AECE1730}" srcOrd="0" destOrd="0" presId="urn:microsoft.com/office/officeart/2005/8/layout/chevron1"/>
    <dgm:cxn modelId="{6EEBAD69-4F5E-4171-8F09-520357115B00}" type="presOf" srcId="{BB9A13AD-7F7A-4870-A758-8570B5896675}" destId="{2BD8B02D-6546-4A32-A621-79E4DB4C15E6}" srcOrd="0" destOrd="0" presId="urn:microsoft.com/office/officeart/2005/8/layout/chevron1"/>
    <dgm:cxn modelId="{B65C126E-38D1-4577-A57D-15F7D13507B8}" srcId="{D31740F6-2B55-473D-B392-CCC1199C9838}" destId="{11F3DA45-1FF1-4CD4-85D5-72AAF5575862}" srcOrd="1" destOrd="0" parTransId="{B008EBFB-E141-4DDF-AE23-54C9433C2517}" sibTransId="{B88C2F5B-9A32-4AB1-8AB6-98C9E37F311B}"/>
    <dgm:cxn modelId="{2C492B81-18CA-4D4B-BC91-DBFF05CF36B9}" type="presParOf" srcId="{25641ED1-AE76-4888-85D1-8E33F81DAA87}" destId="{2BD8B02D-6546-4A32-A621-79E4DB4C15E6}" srcOrd="0" destOrd="0" presId="urn:microsoft.com/office/officeart/2005/8/layout/chevron1"/>
    <dgm:cxn modelId="{88FEC0B9-96E7-44B6-81CB-52647C51CB45}" type="presParOf" srcId="{25641ED1-AE76-4888-85D1-8E33F81DAA87}" destId="{30AA0B41-B9DB-46EE-BABB-37D4067EFB65}" srcOrd="1" destOrd="0" presId="urn:microsoft.com/office/officeart/2005/8/layout/chevron1"/>
    <dgm:cxn modelId="{F32FE267-988E-451A-9F22-0D9E52986412}" type="presParOf" srcId="{25641ED1-AE76-4888-85D1-8E33F81DAA87}" destId="{D401CB1C-5012-4736-9112-44D5039CB119}" srcOrd="2" destOrd="0" presId="urn:microsoft.com/office/officeart/2005/8/layout/chevron1"/>
    <dgm:cxn modelId="{7E829703-C1D9-406A-9AF1-4F4B41FCC033}" type="presParOf" srcId="{25641ED1-AE76-4888-85D1-8E33F81DAA87}" destId="{C0204434-2BC6-4168-8539-6119B214B21B}" srcOrd="3" destOrd="0" presId="urn:microsoft.com/office/officeart/2005/8/layout/chevron1"/>
    <dgm:cxn modelId="{2DDA6272-E23F-41B7-A366-FD50450AF603}" type="presParOf" srcId="{25641ED1-AE76-4888-85D1-8E33F81DAA87}" destId="{7FA308A2-D7A0-47E3-AEC8-1784AECE173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6518" y="37160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Паспорт курса</a:t>
          </a:r>
          <a:endParaRPr lang="ru-RU" sz="3900" kern="1200" dirty="0"/>
        </a:p>
      </dsp:txBody>
      <dsp:txXfrm>
        <a:off x="785861" y="37160"/>
        <a:ext cx="2338031" cy="1558686"/>
      </dsp:txXfrm>
    </dsp:sp>
    <dsp:sp modelId="{D401CB1C-5012-4736-9112-44D5039CB119}">
      <dsp:nvSpPr>
        <dsp:cNvPr id="0" name=""/>
        <dsp:cNvSpPr/>
      </dsp:nvSpPr>
      <dsp:spPr>
        <a:xfrm>
          <a:off x="3513564" y="37160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020" tIns="52007" rIns="52007" bIns="5200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Описание курса</a:t>
          </a:r>
          <a:endParaRPr lang="ru-RU" sz="3900" kern="1200" dirty="0"/>
        </a:p>
      </dsp:txBody>
      <dsp:txXfrm>
        <a:off x="4292907" y="37160"/>
        <a:ext cx="2338031" cy="155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60BA-3DEB-4881-A9C5-AA9D8C88EDDD}">
      <dsp:nvSpPr>
        <dsp:cNvPr id="0" name=""/>
        <dsp:cNvSpPr/>
      </dsp:nvSpPr>
      <dsp:spPr>
        <a:xfrm>
          <a:off x="6518" y="37160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Программа курса</a:t>
          </a:r>
          <a:endParaRPr lang="ru-RU" sz="3400" kern="1200" dirty="0"/>
        </a:p>
      </dsp:txBody>
      <dsp:txXfrm>
        <a:off x="785861" y="37160"/>
        <a:ext cx="2338031" cy="1558686"/>
      </dsp:txXfrm>
    </dsp:sp>
    <dsp:sp modelId="{5F3CF0B3-1158-416D-8E48-EBC587389469}">
      <dsp:nvSpPr>
        <dsp:cNvPr id="0" name=""/>
        <dsp:cNvSpPr/>
      </dsp:nvSpPr>
      <dsp:spPr>
        <a:xfrm>
          <a:off x="3513564" y="37160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Структура курса</a:t>
          </a:r>
          <a:endParaRPr lang="ru-RU" sz="3400" kern="1200" dirty="0"/>
        </a:p>
      </dsp:txBody>
      <dsp:txXfrm>
        <a:off x="4292907" y="37160"/>
        <a:ext cx="2338031" cy="1558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6518" y="706556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Подготовка педагогического сценария</a:t>
          </a:r>
          <a:endParaRPr lang="ru-RU" sz="2400" kern="1200" dirty="0"/>
        </a:p>
      </dsp:txBody>
      <dsp:txXfrm>
        <a:off x="785861" y="706556"/>
        <a:ext cx="2338031" cy="1558686"/>
      </dsp:txXfrm>
    </dsp:sp>
    <dsp:sp modelId="{D401CB1C-5012-4736-9112-44D5039CB119}">
      <dsp:nvSpPr>
        <dsp:cNvPr id="0" name=""/>
        <dsp:cNvSpPr/>
      </dsp:nvSpPr>
      <dsp:spPr>
        <a:xfrm>
          <a:off x="3513564" y="706556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Качественная </a:t>
          </a:r>
          <a:r>
            <a:rPr lang="ru-RU" sz="2400" kern="1200" dirty="0" err="1" smtClean="0"/>
            <a:t>видеолекция</a:t>
          </a:r>
          <a:endParaRPr lang="ru-RU" sz="2400" kern="1200" dirty="0"/>
        </a:p>
      </dsp:txBody>
      <dsp:txXfrm>
        <a:off x="4292907" y="706556"/>
        <a:ext cx="2338031" cy="1558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6518" y="720844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Отработка презентации заранее</a:t>
          </a:r>
          <a:endParaRPr lang="ru-RU" sz="2400" kern="1200" dirty="0"/>
        </a:p>
      </dsp:txBody>
      <dsp:txXfrm>
        <a:off x="785861" y="720844"/>
        <a:ext cx="2338031" cy="1558686"/>
      </dsp:txXfrm>
    </dsp:sp>
    <dsp:sp modelId="{D401CB1C-5012-4736-9112-44D5039CB119}">
      <dsp:nvSpPr>
        <dsp:cNvPr id="0" name=""/>
        <dsp:cNvSpPr/>
      </dsp:nvSpPr>
      <dsp:spPr>
        <a:xfrm>
          <a:off x="3520082" y="720844"/>
          <a:ext cx="3896717" cy="155868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контента</a:t>
          </a:r>
          <a:endParaRPr lang="ru-RU" sz="2400" kern="1200" dirty="0"/>
        </a:p>
      </dsp:txBody>
      <dsp:txXfrm>
        <a:off x="4299425" y="720844"/>
        <a:ext cx="2338031" cy="1558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3259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1. Списки авторов курсов</a:t>
          </a:r>
          <a:endParaRPr lang="ru-RU" sz="3400" kern="1200" dirty="0"/>
        </a:p>
      </dsp:txBody>
      <dsp:txXfrm>
        <a:off x="797545" y="22217"/>
        <a:ext cx="2382859" cy="1588572"/>
      </dsp:txXfrm>
    </dsp:sp>
    <dsp:sp modelId="{D401CB1C-5012-4736-9112-44D5039CB119}">
      <dsp:nvSpPr>
        <dsp:cNvPr id="0" name=""/>
        <dsp:cNvSpPr/>
      </dsp:nvSpPr>
      <dsp:spPr>
        <a:xfrm>
          <a:off x="3577548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2. Паспорта и программы</a:t>
          </a:r>
          <a:endParaRPr lang="ru-RU" sz="3400" kern="1200" dirty="0"/>
        </a:p>
      </dsp:txBody>
      <dsp:txXfrm>
        <a:off x="4371834" y="22217"/>
        <a:ext cx="2382859" cy="1588572"/>
      </dsp:txXfrm>
    </dsp:sp>
    <dsp:sp modelId="{7FA308A2-D7A0-47E3-AEC8-1784AECE1730}">
      <dsp:nvSpPr>
        <dsp:cNvPr id="0" name=""/>
        <dsp:cNvSpPr/>
      </dsp:nvSpPr>
      <dsp:spPr>
        <a:xfrm>
          <a:off x="7151836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3. Создание структуры курса</a:t>
          </a:r>
          <a:endParaRPr lang="ru-RU" sz="3400" kern="1200" dirty="0"/>
        </a:p>
      </dsp:txBody>
      <dsp:txXfrm>
        <a:off x="7946122" y="22217"/>
        <a:ext cx="2382859" cy="15885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9779" y="0"/>
          <a:ext cx="5845773" cy="16330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4. Заполнение материалов</a:t>
          </a:r>
          <a:endParaRPr lang="ru-RU" sz="5100" kern="1200" dirty="0"/>
        </a:p>
      </dsp:txBody>
      <dsp:txXfrm>
        <a:off x="826283" y="0"/>
        <a:ext cx="4212765" cy="1633008"/>
      </dsp:txXfrm>
    </dsp:sp>
    <dsp:sp modelId="{D401CB1C-5012-4736-9112-44D5039CB119}">
      <dsp:nvSpPr>
        <dsp:cNvPr id="0" name=""/>
        <dsp:cNvSpPr/>
      </dsp:nvSpPr>
      <dsp:spPr>
        <a:xfrm>
          <a:off x="5270975" y="0"/>
          <a:ext cx="5845773" cy="163300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026" tIns="68009" rIns="68009" bIns="68009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5. Запись </a:t>
          </a:r>
          <a:r>
            <a:rPr lang="ru-RU" sz="5100" kern="1200" dirty="0" err="1" smtClean="0"/>
            <a:t>видеолекций</a:t>
          </a:r>
          <a:endParaRPr lang="ru-RU" sz="5100" kern="1200" dirty="0"/>
        </a:p>
      </dsp:txBody>
      <dsp:txXfrm>
        <a:off x="6087479" y="0"/>
        <a:ext cx="4212765" cy="1633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8B02D-6546-4A32-A621-79E4DB4C15E6}">
      <dsp:nvSpPr>
        <dsp:cNvPr id="0" name=""/>
        <dsp:cNvSpPr/>
      </dsp:nvSpPr>
      <dsp:spPr>
        <a:xfrm>
          <a:off x="3259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6. Настройки прохождения</a:t>
          </a:r>
          <a:endParaRPr lang="ru-RU" sz="3000" kern="1200" dirty="0"/>
        </a:p>
      </dsp:txBody>
      <dsp:txXfrm>
        <a:off x="797545" y="22217"/>
        <a:ext cx="2382859" cy="1588572"/>
      </dsp:txXfrm>
    </dsp:sp>
    <dsp:sp modelId="{D401CB1C-5012-4736-9112-44D5039CB119}">
      <dsp:nvSpPr>
        <dsp:cNvPr id="0" name=""/>
        <dsp:cNvSpPr/>
      </dsp:nvSpPr>
      <dsp:spPr>
        <a:xfrm>
          <a:off x="3577548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7. Запись </a:t>
          </a:r>
          <a:r>
            <a:rPr lang="ru-RU" sz="3000" kern="1200" dirty="0" err="1" smtClean="0"/>
            <a:t>проморолика</a:t>
          </a:r>
          <a:endParaRPr lang="ru-RU" sz="3000" kern="1200" dirty="0"/>
        </a:p>
      </dsp:txBody>
      <dsp:txXfrm>
        <a:off x="4371834" y="22217"/>
        <a:ext cx="2382859" cy="1588572"/>
      </dsp:txXfrm>
    </dsp:sp>
    <dsp:sp modelId="{7FA308A2-D7A0-47E3-AEC8-1784AECE1730}">
      <dsp:nvSpPr>
        <dsp:cNvPr id="0" name=""/>
        <dsp:cNvSpPr/>
      </dsp:nvSpPr>
      <dsp:spPr>
        <a:xfrm>
          <a:off x="7151836" y="22217"/>
          <a:ext cx="3971431" cy="15885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8. Запуск курса</a:t>
          </a:r>
          <a:endParaRPr lang="ru-RU" sz="3000" kern="1200" dirty="0"/>
        </a:p>
      </dsp:txBody>
      <dsp:txXfrm>
        <a:off x="7946122" y="22217"/>
        <a:ext cx="2382859" cy="158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0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3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5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9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1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1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AD5C-A9F3-47DD-8C1D-5882967F2ED2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71B3-6E27-4A56-9EA8-FD5434E3E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0800000">
            <a:off x="8661400" y="-9534"/>
            <a:ext cx="3530600" cy="685800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907869" y="2573866"/>
            <a:ext cx="4055532" cy="4512735"/>
          </a:xfrm>
          <a:prstGeom prst="rtTriangle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82896" y="4966765"/>
            <a:ext cx="8502301" cy="105710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F Din Text Comp Pro" panose="02000506020000020004" pitchFamily="2" charset="0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8" idx="2"/>
          </p:cNvCxnSpPr>
          <p:nvPr/>
        </p:nvCxnSpPr>
        <p:spPr>
          <a:xfrm>
            <a:off x="1379717" y="5018354"/>
            <a:ext cx="50597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379717" y="4966765"/>
            <a:ext cx="103179" cy="10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32327" y="6382539"/>
            <a:ext cx="1443024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МОСКВА, </a:t>
            </a: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3690" y="462906"/>
            <a:ext cx="51308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Московский государственный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университет технологий и управления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им. К.Г. Разумовского (ПКУ)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0" y="253242"/>
            <a:ext cx="1079691" cy="1143000"/>
          </a:xfrm>
          <a:prstGeom prst="rect">
            <a:avLst/>
          </a:prstGeom>
        </p:spPr>
      </p:pic>
      <p:sp>
        <p:nvSpPr>
          <p:cNvPr id="13" name="Заголовок 2"/>
          <p:cNvSpPr>
            <a:spLocks noGrp="1"/>
          </p:cNvSpPr>
          <p:nvPr>
            <p:ph type="ctrTitle"/>
          </p:nvPr>
        </p:nvSpPr>
        <p:spPr>
          <a:xfrm>
            <a:off x="358338" y="2951824"/>
            <a:ext cx="8303059" cy="9327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онлайн-курсов </a:t>
            </a:r>
            <a:b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2022 году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45" y="5198470"/>
            <a:ext cx="1860738" cy="123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6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743" y="356621"/>
            <a:ext cx="11669486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Анализируя процесс создания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следует обратить особое внимание на подготовку спикера.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главные проблемы: 1) многие спикеры не готовились заранее и читали текст с экрана/суфлёра; 2) презентации были плохо разработаны и прислались в ЦДО слишком поздно, чтобы их существенно доработать.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чтению лекции требует создание педагогического сценария: какую информацию вместить в 15 минут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выделить интонацией и жестикуляцией, как эффективнее сопроводить текст презентацией.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должна не дублировать текст лектора, а сопровождать его тезисами и изображениями. 70-80% презентации – это визуальный материал, лишь 20-30% - это текст. Поэтому важно делать презентацию на основе педагогического сценария, а не наоборот.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 эти меры позволят прочитать качественную лекцию, а не перечитывать информацию с суфлёра и дублировать текст выступления в презентации.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90237983"/>
              </p:ext>
            </p:extLst>
          </p:nvPr>
        </p:nvGraphicFramePr>
        <p:xfrm>
          <a:off x="403225" y="685800"/>
          <a:ext cx="741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81926741"/>
              </p:ext>
            </p:extLst>
          </p:nvPr>
        </p:nvGraphicFramePr>
        <p:xfrm>
          <a:off x="403225" y="3409950"/>
          <a:ext cx="7416800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5833" y="3993355"/>
            <a:ext cx="3740374" cy="2115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5833" y="1375598"/>
            <a:ext cx="3740400" cy="1739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1831"/>
            <a:ext cx="11901714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2021 года показал, что необходимо разнообразить подачу видеоматериала. Это важно для лучшего восприятия студентом.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форматам видеосъемок в 2022 году: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Стандартная съемка – съемка в видеостудии на черном фоне в сопровождении презентации.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Съемка с двух камер – переключение между фронтальной и боковой камерами. Позволяет разнообразить видеоряд и подчеркнуть особо важные моменты в лекции.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Съемка с видеовставками – помимо графического материала презентации, в лекции используются видеофрагменты.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с рисованием на доске – спикер рисует/пишет на прозрачной доске специальным маркером это могут быть формулы, графики, схемы, изображения и др.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Формат интервью – беседа преподавателя с экспертом в предметной области или другим преподавателем.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Съемка с экрана с закадровой озвучкой – может производиться в домашних условиях или на рабочем компьютере.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Видеосъёмка в лаборатории – съемка процесса проведения опытов в лаборатории. Бронируется заранее в Пресс-службе.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Видесъемка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движении – на улице, парках, в выставочных центрах. Бронируется заранее в Пресс-службе.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0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3775" y="1600333"/>
            <a:ext cx="3819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Стандартная съемка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65017" y="1860251"/>
            <a:ext cx="390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двух камер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2226" y="3998052"/>
            <a:ext cx="4778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видеовставками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7501" y="2535971"/>
            <a:ext cx="561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с рисованием на доске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23282" y="4942276"/>
            <a:ext cx="3420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Формат интервью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93" y="3704825"/>
            <a:ext cx="41915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экрана 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закадровой озвучкой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591" y="6210626"/>
            <a:ext cx="5201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Видеосъёмка в лаборатории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92210" y="6058994"/>
            <a:ext cx="47405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Видеосъемка в движении 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sun9-49.userapi.com/c836235/u153047141/video/y_fe657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2" y="2392250"/>
            <a:ext cx="1702979" cy="1277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gutm.ru/wp-content/uploads/img/videolibrary/image027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0" y="371391"/>
            <a:ext cx="2243182" cy="126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331" y="600675"/>
            <a:ext cx="2298172" cy="1262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http://mgutm.ru/wp-content/uploads/img/videolibrary/image017-m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1" y="1287958"/>
            <a:ext cx="2243182" cy="1262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gutm.ru/wp-content/uploads/img/videolibrary/image023-m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55" y="2614649"/>
            <a:ext cx="2575333" cy="14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img.rg.ru/img/content/146/86/94/11p_01_d_8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7085" y="3523579"/>
            <a:ext cx="2126981" cy="1418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.d-cd.net/iQAAAgKVn-A-9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96" y="4942276"/>
            <a:ext cx="1902525" cy="12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bs.twimg.com/media/DqL64KhXgAAYkMK.jpg: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2" y="4782043"/>
            <a:ext cx="1826831" cy="137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3829" y="773324"/>
            <a:ext cx="1153885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авторов курсов 2022 года планируется обучение, а также создание новых рекомендаций и шаблонов. Новые материалы содержат намного более детальные пошаговые инструкции и сопровождены шаблонами. Их применение позволит добиться гораздо более высокого качества подготовки и сэкономить массу времени при подготовке курса.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7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6718" y="633856"/>
            <a:ext cx="51911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структуре темы онлайн-курса</a:t>
            </a:r>
            <a:endParaRPr lang="ru-RU" sz="1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7926" y="1756636"/>
            <a:ext cx="5971267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презентации для </a:t>
            </a:r>
            <a:r>
              <a:rPr lang="ru-RU" b="1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endParaRPr lang="ru-RU" b="1" dirty="0" smtClean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углубленные рекомендации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новый шаблон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18" y="3482979"/>
            <a:ext cx="99964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презентации для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проморолика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шаблон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2280" y="4428106"/>
            <a:ext cx="86677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материалам для 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суфлера + шаблон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30559" y="5815990"/>
            <a:ext cx="70961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конспект-презентациям в формате </a:t>
            </a:r>
            <a:r>
              <a:rPr lang="ru-RU" b="1" dirty="0" err="1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Tilda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лонгрид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шаблон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18898"/>
          <a:stretch/>
        </p:blipFill>
        <p:spPr>
          <a:xfrm>
            <a:off x="7591425" y="806281"/>
            <a:ext cx="4262438" cy="2322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0553" y="5293313"/>
            <a:ext cx="102688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Детализация требований к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материалам конспект-презентации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шаблон</a:t>
            </a:r>
          </a:p>
        </p:txBody>
      </p:sp>
    </p:spTree>
    <p:extLst>
      <p:ext uri="{BB962C8B-B14F-4D97-AF65-F5344CB8AC3E}">
        <p14:creationId xmlns:p14="http://schemas.microsoft.com/office/powerpoint/2010/main" val="29414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" y="916554"/>
            <a:ext cx="1113245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для эффективной подготовки онлайн-курса в 2022 году выработан представленный на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следующем слайде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1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7055776"/>
              </p:ext>
            </p:extLst>
          </p:nvPr>
        </p:nvGraphicFramePr>
        <p:xfrm>
          <a:off x="286847" y="730357"/>
          <a:ext cx="11126528" cy="163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81396907"/>
              </p:ext>
            </p:extLst>
          </p:nvPr>
        </p:nvGraphicFramePr>
        <p:xfrm>
          <a:off x="286847" y="3027440"/>
          <a:ext cx="11126528" cy="163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75627884"/>
              </p:ext>
            </p:extLst>
          </p:nvPr>
        </p:nvGraphicFramePr>
        <p:xfrm>
          <a:off x="286847" y="5022495"/>
          <a:ext cx="11126528" cy="163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327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084" y="657211"/>
            <a:ext cx="10609943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разработано 16 новых современных онлайн-курсов, которые размещены на Портале онлайн-образования «RAZOOM» (http://razoom.online).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Разработанные 15 онлайн-курсов включают в себя тематически связанные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презентации к каждой теме, практические работы и лабораторные задания, тесты для текущего контроля и промежуточной аттестации, а также множество дополнительных учебных материалов.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9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b="22044"/>
          <a:stretch/>
        </p:blipFill>
        <p:spPr>
          <a:xfrm>
            <a:off x="322516" y="104775"/>
            <a:ext cx="5544884" cy="66044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t="11770"/>
          <a:stretch/>
        </p:blipFill>
        <p:spPr>
          <a:xfrm>
            <a:off x="6055614" y="104775"/>
            <a:ext cx="5926836" cy="6926199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22516" y="104775"/>
            <a:ext cx="0" cy="6604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5786691" y="104775"/>
            <a:ext cx="0" cy="6604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10011981" y="104775"/>
            <a:ext cx="0" cy="6604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44" y="675169"/>
            <a:ext cx="1136468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отличие от электронного образовательного ресурса, онлайн-курс реализуется с применением исключительно дистанционных образовательных технологий. Он не предусматривает обязательного участия студентов в синхронных мероприятиях и обеспечивает возможность освоения курса независимо от места нахождения обучающихся.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2020 году, в рамках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деятельности, были созданы 4 открытых массовых онлайн-курса. В этом году, к ним добавилось 16 новых вышеупомянутых курсов.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онлайн-курсам успешно прошло обучение 300 студентов из дружественных вузов - сетевых партнеров нашего университета. В основном, это обучающиеся из БГУТ (169 человек) и АГУ (124 человека). Студенты, получившие сертификат, подтвердили освоение компетенций и получили возможность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перезачесть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дисциплины (модули) в своем вузе.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b="6063"/>
          <a:stretch/>
        </p:blipFill>
        <p:spPr bwMode="auto">
          <a:xfrm>
            <a:off x="914400" y="409575"/>
            <a:ext cx="10801350" cy="614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Астраханский государственны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20" y="409299"/>
            <a:ext cx="1297305" cy="12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elgut.ru/photo/3-1/1167_belgu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96" y="482084"/>
            <a:ext cx="2500883" cy="12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14" y="645375"/>
            <a:ext cx="1155337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создания онлайн-курсов в 2021 году показал, что разработка курса должна начинаться строго с разработки Паспорта и Программы курса.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влияет на понимание целевой аудитории, целей и задач, компетенций курса. На основе паспорта формируется описание курса.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является основной для планирования структуры курса (тем, разделов, объема материалов и др.). На основе программы легко спланировать график работ и осознано формировать структуру курса.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опыту 2021 года, преподаватели, которые заблаговременно и качественно проработали Паспорт и Программу потратили на 40-50% меньше времени на работу с курсами, по сравнению с теми, кто дорабатывал эти документы формалистки и пост-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фактум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31222503"/>
              </p:ext>
            </p:extLst>
          </p:nvPr>
        </p:nvGraphicFramePr>
        <p:xfrm>
          <a:off x="403225" y="1278997"/>
          <a:ext cx="7416800" cy="163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276" y="1152134"/>
            <a:ext cx="3580539" cy="1886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5993634"/>
              </p:ext>
            </p:extLst>
          </p:nvPr>
        </p:nvGraphicFramePr>
        <p:xfrm>
          <a:off x="403225" y="4228316"/>
          <a:ext cx="7416800" cy="163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/>
          <a:srcRect l="18743"/>
          <a:stretch/>
        </p:blipFill>
        <p:spPr>
          <a:xfrm>
            <a:off x="8078276" y="4228316"/>
            <a:ext cx="3681924" cy="1667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15" y="587318"/>
            <a:ext cx="11582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вывод, который можно сделать из разработки курсов в 2021 году – материалы курса должны формироваться до съемки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после них. Большинству авторов курсов пришлось подстраивать материалы под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наоборот. Большая часть материалов подготавливалась в спешке в последний месяц и оказалась не менее трудоемкой, чем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видеолекции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всего проблем вызвало создание конспект-презентаций, а также разработка заданий к практической/лабораторной работе и тестовой проверки этого задания.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наблюдается ряд случаев, когда тестовые задания по темам не в полной мере соответствовали материалам лекции. Это является наиболее частой причиной негативных отзывов слушателей курса.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4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6181"/>
          <a:stretch/>
        </p:blipFill>
        <p:spPr>
          <a:xfrm>
            <a:off x="759330" y="4514851"/>
            <a:ext cx="3657173" cy="2028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51818"/>
              </p:ext>
            </p:extLst>
          </p:nvPr>
        </p:nvGraphicFramePr>
        <p:xfrm>
          <a:off x="301941" y="419099"/>
          <a:ext cx="4689159" cy="37338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89159">
                  <a:extLst>
                    <a:ext uri="{9D8B030D-6E8A-4147-A177-3AD203B41FA5}">
                      <a16:colId xmlns:a16="http://schemas.microsoft.com/office/drawing/2014/main" val="3470657898"/>
                    </a:ext>
                  </a:extLst>
                </a:gridCol>
              </a:tblGrid>
              <a:tr h="4953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Видеолекции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676868"/>
                  </a:ext>
                </a:extLst>
              </a:tr>
              <a:tr h="6026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Презентация по теме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760383"/>
                  </a:ext>
                </a:extLst>
              </a:tr>
              <a:tr h="5968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Конспект-презентация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486960"/>
                  </a:ext>
                </a:extLst>
              </a:tr>
              <a:tr h="5966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Глоссарий к теме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293747"/>
                  </a:ext>
                </a:extLst>
              </a:tr>
              <a:tr h="661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ресурсы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5731303"/>
                  </a:ext>
                </a:extLst>
              </a:tr>
              <a:tr h="7813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Тестирование  к теоретической части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07615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84149"/>
              </p:ext>
            </p:extLst>
          </p:nvPr>
        </p:nvGraphicFramePr>
        <p:xfrm>
          <a:off x="5267325" y="2809877"/>
          <a:ext cx="6667499" cy="383857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667499">
                  <a:extLst>
                    <a:ext uri="{9D8B030D-6E8A-4147-A177-3AD203B41FA5}">
                      <a16:colId xmlns:a16="http://schemas.microsoft.com/office/drawing/2014/main" val="3135964750"/>
                    </a:ext>
                  </a:extLst>
                </a:gridCol>
              </a:tblGrid>
              <a:tr h="875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рекомендации по выполнению практических заданий /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лабораторной работе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0920069"/>
                  </a:ext>
                </a:extLst>
              </a:tr>
              <a:tr h="52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Примеры решения задач по практике/ лаб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работе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5805100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к практической/ лабораторной работе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748790"/>
                  </a:ext>
                </a:extLst>
              </a:tr>
              <a:tr h="52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практического задания (тест)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180322"/>
                  </a:ext>
                </a:extLst>
              </a:tr>
              <a:tr h="698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рекомендации по самостоятельной работе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625434"/>
                  </a:ext>
                </a:extLst>
              </a:tr>
              <a:tr h="52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для самостоятельной работы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584614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67" y="554715"/>
            <a:ext cx="3640933" cy="1954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973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Разработка онлайн-курсов 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Сергеевич М.С. Буйновский</dc:creator>
  <cp:lastModifiedBy>Максим Сергеевич М.С. Буйновский</cp:lastModifiedBy>
  <cp:revision>18</cp:revision>
  <dcterms:created xsi:type="dcterms:W3CDTF">2021-12-27T12:42:02Z</dcterms:created>
  <dcterms:modified xsi:type="dcterms:W3CDTF">2022-01-12T13:23:11Z</dcterms:modified>
</cp:coreProperties>
</file>